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j0NhzhRHjm+SM68BwJ8MpNakax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81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" name="Google Shape;5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9" name="Google Shape;49;p2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  <p:pic>
        <p:nvPicPr>
          <p:cNvPr id="9" name="Google Shape;9;p1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" y="4688625"/>
            <a:ext cx="1415601" cy="45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2"/>
          <p:cNvPicPr preferRelativeResize="0"/>
          <p:nvPr/>
        </p:nvPicPr>
        <p:blipFill rotWithShape="1">
          <a:blip r:embed="rId14">
            <a:alphaModFix/>
          </a:blip>
          <a:srcRect t="84229"/>
          <a:stretch/>
        </p:blipFill>
        <p:spPr>
          <a:xfrm>
            <a:off x="6852250" y="4782425"/>
            <a:ext cx="2291748" cy="361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2"/>
          <p:cNvPicPr preferRelativeResize="0"/>
          <p:nvPr/>
        </p:nvPicPr>
        <p:blipFill rotWithShape="1">
          <a:blip r:embed="rId15">
            <a:alphaModFix amt="20000"/>
          </a:blip>
          <a:srcRect/>
          <a:stretch/>
        </p:blipFill>
        <p:spPr>
          <a:xfrm>
            <a:off x="0" y="-156275"/>
            <a:ext cx="9144000" cy="751571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OGPSlovensko/" TargetMode="External"/><Relationship Id="rId3" Type="http://schemas.openxmlformats.org/officeDocument/2006/relationships/hyperlink" Target="https://www.minv.sk/?ros" TargetMode="External"/><Relationship Id="rId7" Type="http://schemas.openxmlformats.org/officeDocument/2006/relationships/hyperlink" Target="https://www.facebook.com/SplnomocnenecROS" TargetMode="External"/><Relationship Id="rId12" Type="http://schemas.openxmlformats.org/officeDocument/2006/relationships/image" Target="../media/image2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articipacia.eu/" TargetMode="External"/><Relationship Id="rId11" Type="http://schemas.openxmlformats.org/officeDocument/2006/relationships/hyperlink" Target="mailto:Jakub.Adamek@minv.sk" TargetMode="External"/><Relationship Id="rId5" Type="http://schemas.openxmlformats.org/officeDocument/2006/relationships/hyperlink" Target="https://www.opengovpartnership.org/" TargetMode="External"/><Relationship Id="rId10" Type="http://schemas.openxmlformats.org/officeDocument/2006/relationships/hyperlink" Target="mailto:Lucia.Lacika@minv.sk" TargetMode="External"/><Relationship Id="rId4" Type="http://schemas.openxmlformats.org/officeDocument/2006/relationships/hyperlink" Target="https://www.minv.sk/?ros_ogp" TargetMode="External"/><Relationship Id="rId9" Type="http://schemas.openxmlformats.org/officeDocument/2006/relationships/hyperlink" Target="https://www.facebook.com/npparti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5.jp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"/>
          <p:cNvSpPr txBox="1">
            <a:spLocks noGrp="1"/>
          </p:cNvSpPr>
          <p:nvPr>
            <p:ph type="ctrTitle"/>
          </p:nvPr>
        </p:nvSpPr>
        <p:spPr>
          <a:xfrm>
            <a:off x="311708" y="1545450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sk" b="1"/>
              <a:t>Iniciatíva pre otvorené vládnutie na Slovensku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endParaRPr sz="4000" b="1"/>
          </a:p>
        </p:txBody>
      </p:sp>
      <p:sp>
        <p:nvSpPr>
          <p:cNvPr id="58" name="Google Shape;58;p1"/>
          <p:cNvSpPr txBox="1">
            <a:spLocks noGrp="1"/>
          </p:cNvSpPr>
          <p:nvPr>
            <p:ph type="subTitle" idx="1"/>
          </p:nvPr>
        </p:nvSpPr>
        <p:spPr>
          <a:xfrm>
            <a:off x="311700" y="305415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sk" sz="1520" dirty="0"/>
              <a:t>Hosťovská prednáška </a:t>
            </a:r>
            <a:endParaRPr sz="1520" dirty="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sk" sz="1520" dirty="0"/>
              <a:t>v rámci projektu  </a:t>
            </a:r>
            <a:endParaRPr sz="1520" dirty="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sk" sz="1520" dirty="0"/>
              <a:t>“Otvorené dáta a ich využitie”</a:t>
            </a:r>
            <a:endParaRPr sz="1520" dirty="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sk" sz="1520" dirty="0" smtClean="0"/>
              <a:t>09</a:t>
            </a:r>
            <a:r>
              <a:rPr lang="sk" sz="1520" dirty="0" smtClean="0"/>
              <a:t>. marec </a:t>
            </a:r>
            <a:r>
              <a:rPr lang="sk" sz="1520" dirty="0"/>
              <a:t>2023.</a:t>
            </a:r>
            <a:endParaRPr sz="1520" dirty="0"/>
          </a:p>
        </p:txBody>
      </p:sp>
      <p:pic>
        <p:nvPicPr>
          <p:cNvPr id="59" name="Google Shape;5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" y="0"/>
            <a:ext cx="793390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0274" y="4714250"/>
            <a:ext cx="1122250" cy="4292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"/>
          <p:cNvSpPr txBox="1"/>
          <p:nvPr/>
        </p:nvSpPr>
        <p:spPr>
          <a:xfrm>
            <a:off x="2852525" y="4714250"/>
            <a:ext cx="3971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sk" sz="8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Realizované s finančnou podporou predsedu vlády Slovenskej republiky</a:t>
            </a:r>
            <a:endParaRPr sz="800" b="1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75998" y="-2"/>
            <a:ext cx="3068001" cy="9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"/>
          <p:cNvSpPr txBox="1"/>
          <p:nvPr/>
        </p:nvSpPr>
        <p:spPr>
          <a:xfrm>
            <a:off x="0" y="4692050"/>
            <a:ext cx="14505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sk" sz="3220" b="1"/>
              <a:t>Zdroje, ďalšie info, kontakty</a:t>
            </a:r>
            <a:endParaRPr sz="3220" b="1"/>
          </a:p>
        </p:txBody>
      </p:sp>
      <p:sp>
        <p:nvSpPr>
          <p:cNvPr id="176" name="Google Shape;176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573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Char char="●"/>
            </a:pPr>
            <a:r>
              <a:rPr lang="sk" u="sng">
                <a:solidFill>
                  <a:schemeClr val="hlink"/>
                </a:solidFill>
                <a:hlinkClick r:id="rId3"/>
              </a:rPr>
              <a:t>https://www.minv.sk/?ros</a:t>
            </a:r>
            <a:r>
              <a:rPr lang="sk"/>
              <a:t> + </a:t>
            </a:r>
            <a:r>
              <a:rPr lang="sk" u="sng">
                <a:solidFill>
                  <a:schemeClr val="hlink"/>
                </a:solidFill>
                <a:hlinkClick r:id="rId4"/>
              </a:rPr>
              <a:t>https://www.minv.sk/?ros_ogp</a:t>
            </a:r>
            <a:r>
              <a:rPr lang="sk"/>
              <a:t> 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Char char="●"/>
            </a:pPr>
            <a:r>
              <a:rPr lang="sk" u="sng">
                <a:solidFill>
                  <a:schemeClr val="hlink"/>
                </a:solidFill>
                <a:hlinkClick r:id="rId5"/>
              </a:rPr>
              <a:t>https://www.opengovpartnership.org/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Char char="●"/>
            </a:pPr>
            <a:r>
              <a:rPr lang="sk" u="sng">
                <a:solidFill>
                  <a:schemeClr val="hlink"/>
                </a:solidFill>
                <a:hlinkClick r:id="rId6"/>
              </a:rPr>
              <a:t>https://www.participacia.eu/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Char char="●"/>
            </a:pPr>
            <a:r>
              <a:rPr lang="sk" u="sng">
                <a:solidFill>
                  <a:schemeClr val="hlink"/>
                </a:solidFill>
                <a:hlinkClick r:id="rId7"/>
              </a:rPr>
              <a:t>https://www.facebook.com/SplnomocnenecROS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Char char="●"/>
            </a:pPr>
            <a:r>
              <a:rPr lang="sk" u="sng">
                <a:solidFill>
                  <a:schemeClr val="hlink"/>
                </a:solidFill>
                <a:hlinkClick r:id="rId8"/>
              </a:rPr>
              <a:t>https://www.facebook.com/OGPSlovensko/</a:t>
            </a:r>
            <a:r>
              <a:rPr lang="sk"/>
              <a:t> 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Char char="●"/>
            </a:pPr>
            <a:r>
              <a:rPr lang="sk" u="sng">
                <a:solidFill>
                  <a:schemeClr val="accent5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https://www.facebook.com/npparti/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8108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8108"/>
              <a:buNone/>
            </a:pPr>
            <a:r>
              <a:rPr lang="sk" b="1">
                <a:solidFill>
                  <a:schemeClr val="dk1"/>
                </a:solidFill>
              </a:rPr>
              <a:t>Kontakt:</a:t>
            </a:r>
            <a:endParaRPr b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108108"/>
              <a:buNone/>
            </a:pPr>
            <a:r>
              <a:rPr lang="sk" u="sng">
                <a:solidFill>
                  <a:schemeClr val="hlink"/>
                </a:solidFill>
                <a:hlinkClick r:id="rId10"/>
              </a:rPr>
              <a:t>Lucia.Lacika@minv.sk</a:t>
            </a:r>
            <a:r>
              <a:rPr lang="sk">
                <a:solidFill>
                  <a:schemeClr val="dk1"/>
                </a:solidFill>
              </a:rPr>
              <a:t>  I  </a:t>
            </a:r>
            <a:r>
              <a:rPr lang="sk" u="sng">
                <a:solidFill>
                  <a:schemeClr val="hlink"/>
                </a:solidFill>
                <a:hlinkClick r:id="rId11"/>
              </a:rPr>
              <a:t>Jakub.Adamek@minv.sk</a:t>
            </a:r>
            <a:r>
              <a:rPr lang="sk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77" name="Google Shape;177;p11"/>
          <p:cNvPicPr preferRelativeResize="0"/>
          <p:nvPr/>
        </p:nvPicPr>
        <p:blipFill rotWithShape="1">
          <a:blip r:embed="rId12">
            <a:alphaModFix/>
          </a:blip>
          <a:srcRect l="19931" t="26803" r="42889" b="-2820"/>
          <a:stretch/>
        </p:blipFill>
        <p:spPr>
          <a:xfrm>
            <a:off x="5983750" y="1263725"/>
            <a:ext cx="2848550" cy="330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sk" sz="3220" b="1"/>
              <a:t>Politologické okienko</a:t>
            </a:r>
            <a:endParaRPr sz="3220" b="1"/>
          </a:p>
        </p:txBody>
      </p:sp>
      <p:pic>
        <p:nvPicPr>
          <p:cNvPr id="69" name="Google Shape;6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71600" y="0"/>
            <a:ext cx="572400" cy="5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"/>
          <p:cNvSpPr txBox="1">
            <a:spLocks noGrp="1"/>
          </p:cNvSpPr>
          <p:nvPr>
            <p:ph type="title"/>
          </p:nvPr>
        </p:nvSpPr>
        <p:spPr>
          <a:xfrm>
            <a:off x="311700" y="1477550"/>
            <a:ext cx="6811200" cy="5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sk" sz="3220" b="1"/>
              <a:t>Kto vládne?</a:t>
            </a:r>
            <a:endParaRPr sz="3220" b="1"/>
          </a:p>
        </p:txBody>
      </p:sp>
      <p:sp>
        <p:nvSpPr>
          <p:cNvPr id="71" name="Google Shape;71;p2"/>
          <p:cNvSpPr txBox="1"/>
          <p:nvPr/>
        </p:nvSpPr>
        <p:spPr>
          <a:xfrm>
            <a:off x="533400" y="2438075"/>
            <a:ext cx="11346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sk" sz="2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Nikto</a:t>
            </a:r>
            <a:endParaRPr sz="29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"/>
          <p:cNvSpPr txBox="1"/>
          <p:nvPr/>
        </p:nvSpPr>
        <p:spPr>
          <a:xfrm>
            <a:off x="2192875" y="2438075"/>
            <a:ext cx="12699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sk" sz="2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Jeden</a:t>
            </a:r>
            <a:endParaRPr sz="29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"/>
          <p:cNvSpPr txBox="1"/>
          <p:nvPr/>
        </p:nvSpPr>
        <p:spPr>
          <a:xfrm>
            <a:off x="3987650" y="2438075"/>
            <a:ext cx="13632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sk" sz="2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Hŕstka</a:t>
            </a:r>
            <a:endParaRPr sz="29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"/>
          <p:cNvSpPr txBox="1"/>
          <p:nvPr/>
        </p:nvSpPr>
        <p:spPr>
          <a:xfrm>
            <a:off x="5875725" y="2438075"/>
            <a:ext cx="14565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sk" sz="2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Všetci</a:t>
            </a:r>
            <a:endParaRPr sz="29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"/>
          <p:cNvSpPr txBox="1"/>
          <p:nvPr/>
        </p:nvSpPr>
        <p:spPr>
          <a:xfrm>
            <a:off x="841313" y="3267800"/>
            <a:ext cx="1456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sk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Anarchia</a:t>
            </a:r>
            <a:endParaRPr sz="2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"/>
          <p:cNvSpPr txBox="1"/>
          <p:nvPr/>
        </p:nvSpPr>
        <p:spPr>
          <a:xfrm>
            <a:off x="2407488" y="3267800"/>
            <a:ext cx="1617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sk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Monarchia</a:t>
            </a:r>
            <a:endParaRPr sz="2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"/>
          <p:cNvSpPr txBox="1"/>
          <p:nvPr/>
        </p:nvSpPr>
        <p:spPr>
          <a:xfrm>
            <a:off x="2407488" y="3843525"/>
            <a:ext cx="1456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sk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Diktatúra</a:t>
            </a:r>
            <a:endParaRPr sz="2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"/>
          <p:cNvSpPr txBox="1"/>
          <p:nvPr/>
        </p:nvSpPr>
        <p:spPr>
          <a:xfrm>
            <a:off x="4151663" y="3267800"/>
            <a:ext cx="1617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sk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Oligarchia</a:t>
            </a:r>
            <a:endParaRPr sz="2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"/>
          <p:cNvSpPr txBox="1"/>
          <p:nvPr/>
        </p:nvSpPr>
        <p:spPr>
          <a:xfrm>
            <a:off x="4232063" y="3843525"/>
            <a:ext cx="1816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sk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Aristokracia</a:t>
            </a:r>
            <a:endParaRPr sz="2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"/>
          <p:cNvSpPr txBox="1"/>
          <p:nvPr/>
        </p:nvSpPr>
        <p:spPr>
          <a:xfrm>
            <a:off x="6183638" y="3267800"/>
            <a:ext cx="1816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sk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Demokracia</a:t>
            </a:r>
            <a:endParaRPr sz="2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"/>
          <p:cNvSpPr txBox="1"/>
          <p:nvPr/>
        </p:nvSpPr>
        <p:spPr>
          <a:xfrm>
            <a:off x="6685388" y="3843525"/>
            <a:ext cx="11346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sk"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Priama</a:t>
            </a:r>
            <a:endParaRPr sz="1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"/>
          <p:cNvSpPr txBox="1"/>
          <p:nvPr/>
        </p:nvSpPr>
        <p:spPr>
          <a:xfrm>
            <a:off x="6685388" y="4289925"/>
            <a:ext cx="16173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sk"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Zastupiteľská</a:t>
            </a:r>
            <a:endParaRPr sz="1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3" name="Google Shape;83;p2"/>
          <p:cNvCxnSpPr>
            <a:stCxn id="71" idx="1"/>
            <a:endCxn id="75" idx="1"/>
          </p:cNvCxnSpPr>
          <p:nvPr/>
        </p:nvCxnSpPr>
        <p:spPr>
          <a:xfrm>
            <a:off x="533400" y="2753675"/>
            <a:ext cx="307800" cy="775800"/>
          </a:xfrm>
          <a:prstGeom prst="bentConnector3">
            <a:avLst>
              <a:gd name="adj1" fmla="val -22003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4" name="Google Shape;84;p2"/>
          <p:cNvCxnSpPr>
            <a:stCxn id="72" idx="1"/>
            <a:endCxn id="76" idx="1"/>
          </p:cNvCxnSpPr>
          <p:nvPr/>
        </p:nvCxnSpPr>
        <p:spPr>
          <a:xfrm>
            <a:off x="2192875" y="2753675"/>
            <a:ext cx="214500" cy="775800"/>
          </a:xfrm>
          <a:prstGeom prst="bentConnector3">
            <a:avLst>
              <a:gd name="adj1" fmla="val -11841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5" name="Google Shape;85;p2"/>
          <p:cNvCxnSpPr>
            <a:stCxn id="72" idx="1"/>
            <a:endCxn id="77" idx="1"/>
          </p:cNvCxnSpPr>
          <p:nvPr/>
        </p:nvCxnSpPr>
        <p:spPr>
          <a:xfrm>
            <a:off x="2192875" y="2753675"/>
            <a:ext cx="214500" cy="1351500"/>
          </a:xfrm>
          <a:prstGeom prst="bentConnector3">
            <a:avLst>
              <a:gd name="adj1" fmla="val -11841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6" name="Google Shape;86;p2"/>
          <p:cNvCxnSpPr>
            <a:stCxn id="73" idx="1"/>
            <a:endCxn id="78" idx="1"/>
          </p:cNvCxnSpPr>
          <p:nvPr/>
        </p:nvCxnSpPr>
        <p:spPr>
          <a:xfrm>
            <a:off x="3987650" y="2753675"/>
            <a:ext cx="164100" cy="775800"/>
          </a:xfrm>
          <a:prstGeom prst="bentConnector3">
            <a:avLst>
              <a:gd name="adj1" fmla="val -30865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7" name="Google Shape;87;p2"/>
          <p:cNvCxnSpPr>
            <a:stCxn id="73" idx="1"/>
            <a:endCxn id="79" idx="1"/>
          </p:cNvCxnSpPr>
          <p:nvPr/>
        </p:nvCxnSpPr>
        <p:spPr>
          <a:xfrm>
            <a:off x="3987650" y="2753675"/>
            <a:ext cx="244500" cy="1351500"/>
          </a:xfrm>
          <a:prstGeom prst="bentConnector3">
            <a:avLst>
              <a:gd name="adj1" fmla="val -24182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8" name="Google Shape;88;p2"/>
          <p:cNvCxnSpPr>
            <a:stCxn id="74" idx="1"/>
            <a:endCxn id="80" idx="1"/>
          </p:cNvCxnSpPr>
          <p:nvPr/>
        </p:nvCxnSpPr>
        <p:spPr>
          <a:xfrm>
            <a:off x="5875725" y="2753675"/>
            <a:ext cx="307800" cy="775800"/>
          </a:xfrm>
          <a:prstGeom prst="bentConnector3">
            <a:avLst>
              <a:gd name="adj1" fmla="val -2198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9" name="Google Shape;89;p2"/>
          <p:cNvCxnSpPr>
            <a:endCxn id="81" idx="1"/>
          </p:cNvCxnSpPr>
          <p:nvPr/>
        </p:nvCxnSpPr>
        <p:spPr>
          <a:xfrm rot="-5400000" flipH="1">
            <a:off x="6321488" y="3702825"/>
            <a:ext cx="409200" cy="31860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0" name="Google Shape;90;p2"/>
          <p:cNvCxnSpPr>
            <a:endCxn id="82" idx="1"/>
          </p:cNvCxnSpPr>
          <p:nvPr/>
        </p:nvCxnSpPr>
        <p:spPr>
          <a:xfrm rot="-5400000" flipH="1">
            <a:off x="6131438" y="3959175"/>
            <a:ext cx="789300" cy="31860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3"/>
          <p:cNvPicPr preferRelativeResize="0"/>
          <p:nvPr/>
        </p:nvPicPr>
        <p:blipFill rotWithShape="1">
          <a:blip r:embed="rId3">
            <a:alphaModFix/>
          </a:blip>
          <a:srcRect l="3010" t="3454" r="4361" b="3917"/>
          <a:stretch/>
        </p:blipFill>
        <p:spPr>
          <a:xfrm>
            <a:off x="1124113" y="1017724"/>
            <a:ext cx="6895776" cy="360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71600" y="0"/>
            <a:ext cx="572400" cy="5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sk" sz="3220" b="1"/>
              <a:t>Politologické okienko</a:t>
            </a:r>
            <a:endParaRPr sz="3220" b="1"/>
          </a:p>
        </p:txBody>
      </p:sp>
      <p:sp>
        <p:nvSpPr>
          <p:cNvPr id="98" name="Google Shape;98;p3"/>
          <p:cNvSpPr txBox="1"/>
          <p:nvPr/>
        </p:nvSpPr>
        <p:spPr>
          <a:xfrm>
            <a:off x="1124125" y="4620625"/>
            <a:ext cx="53322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sk"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Zdroj: </a:t>
            </a:r>
            <a:r>
              <a:rPr lang="sk" sz="500"/>
              <a:t>Otto Demeter, The Economist</a:t>
            </a: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71600" y="0"/>
            <a:ext cx="572400" cy="5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sk" sz="3220" b="1"/>
              <a:t>Politologické okienko</a:t>
            </a:r>
            <a:endParaRPr sz="3220" b="1"/>
          </a:p>
        </p:txBody>
      </p:sp>
      <p:pic>
        <p:nvPicPr>
          <p:cNvPr id="105" name="Google Shape;105;p4" descr="Kladivko obry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95295" y="1217084"/>
            <a:ext cx="1235104" cy="1235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4" descr="Grécky chrám obry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49128" y="338916"/>
            <a:ext cx="1274607" cy="1274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4" descr="Schôdza obry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15266" y="2598717"/>
            <a:ext cx="1274606" cy="1274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4" descr="Zmätená osoba obry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8325" y="2962606"/>
            <a:ext cx="1026162" cy="1026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4" descr="Muž obry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17077" y="2962609"/>
            <a:ext cx="1026162" cy="1026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4" descr="Muž a žena obrys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26061" y="1965499"/>
            <a:ext cx="1144834" cy="1056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4" descr="Žena s dieťaťom obrys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965882" y="3846577"/>
            <a:ext cx="1026162" cy="1026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4" descr="Muž s malým dieťaťom obrys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54970" y="1818679"/>
            <a:ext cx="1123202" cy="1056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4" descr="Žena obrys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167346" y="2078627"/>
            <a:ext cx="1026162" cy="1026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4" descr="Muž obry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75910" y="3085779"/>
            <a:ext cx="1026162" cy="10261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" name="Google Shape;115;p4"/>
          <p:cNvCxnSpPr>
            <a:stCxn id="105" idx="3"/>
            <a:endCxn id="106" idx="1"/>
          </p:cNvCxnSpPr>
          <p:nvPr/>
        </p:nvCxnSpPr>
        <p:spPr>
          <a:xfrm rot="10800000" flipH="1">
            <a:off x="5030399" y="976336"/>
            <a:ext cx="1418700" cy="8583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116" name="Google Shape;116;p4"/>
          <p:cNvCxnSpPr>
            <a:stCxn id="107" idx="0"/>
          </p:cNvCxnSpPr>
          <p:nvPr/>
        </p:nvCxnSpPr>
        <p:spPr>
          <a:xfrm rot="10800000">
            <a:off x="7322369" y="1613517"/>
            <a:ext cx="430200" cy="9852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117" name="Google Shape;117;p4"/>
          <p:cNvCxnSpPr>
            <a:endCxn id="107" idx="1"/>
          </p:cNvCxnSpPr>
          <p:nvPr/>
        </p:nvCxnSpPr>
        <p:spPr>
          <a:xfrm>
            <a:off x="4964866" y="2277520"/>
            <a:ext cx="2150400" cy="9585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118" name="Google Shape;118;p4"/>
          <p:cNvCxnSpPr/>
          <p:nvPr/>
        </p:nvCxnSpPr>
        <p:spPr>
          <a:xfrm rot="10800000" flipH="1">
            <a:off x="3400586" y="2490658"/>
            <a:ext cx="557549" cy="716979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19" name="Google Shape;119;p4"/>
          <p:cNvCxnSpPr/>
          <p:nvPr/>
        </p:nvCxnSpPr>
        <p:spPr>
          <a:xfrm rot="10800000" flipH="1">
            <a:off x="4207055" y="3727200"/>
            <a:ext cx="2142656" cy="261564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120" name="Google Shape;120;p4" descr="Žena obrys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12222" y="3846586"/>
            <a:ext cx="1026162" cy="1026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4" descr="Zmätená osoba obry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18998" y="3873323"/>
            <a:ext cx="1026162" cy="1026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4" descr="Žena obrys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243232" y="2962602"/>
            <a:ext cx="1026162" cy="1026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4" descr="Muž obry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" y="3823317"/>
            <a:ext cx="1026162" cy="1026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1320183"/>
            <a:ext cx="863600" cy="86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747610" y="1462749"/>
            <a:ext cx="976459" cy="913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4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3800468" y="4142505"/>
            <a:ext cx="1006475" cy="100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4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030520" y="3823301"/>
            <a:ext cx="1026175" cy="102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71600" y="0"/>
            <a:ext cx="572400" cy="57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82960" y="982975"/>
            <a:ext cx="3978075" cy="3795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sk" sz="3220" b="1"/>
              <a:t>Politologické okienko</a:t>
            </a:r>
            <a:endParaRPr sz="3220" b="1"/>
          </a:p>
        </p:txBody>
      </p:sp>
      <p:sp>
        <p:nvSpPr>
          <p:cNvPr id="135" name="Google Shape;135;p5"/>
          <p:cNvSpPr txBox="1"/>
          <p:nvPr/>
        </p:nvSpPr>
        <p:spPr>
          <a:xfrm>
            <a:off x="2582950" y="4778075"/>
            <a:ext cx="14886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sk"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Zdroj: </a:t>
            </a:r>
            <a:r>
              <a:rPr lang="sk" sz="500"/>
              <a:t>Pixabay</a:t>
            </a: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71600" y="0"/>
            <a:ext cx="572400" cy="57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075" y="1078227"/>
            <a:ext cx="9143999" cy="297337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sk" sz="3220" b="1"/>
              <a:t>Politologické okienko</a:t>
            </a:r>
            <a:endParaRPr sz="3220" b="1"/>
          </a:p>
        </p:txBody>
      </p:sp>
      <p:sp>
        <p:nvSpPr>
          <p:cNvPr id="143" name="Google Shape;143;p6"/>
          <p:cNvSpPr txBox="1"/>
          <p:nvPr/>
        </p:nvSpPr>
        <p:spPr>
          <a:xfrm>
            <a:off x="21075" y="4051600"/>
            <a:ext cx="69633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sk"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Zdroj: </a:t>
            </a:r>
            <a:r>
              <a:rPr lang="sk" sz="500"/>
              <a:t>David Somerville, http://smrvl.com/blog/</a:t>
            </a: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sk" sz="3220" b="1"/>
              <a:t>História OGP a základné princípy</a:t>
            </a:r>
            <a:endParaRPr sz="3220" b="1"/>
          </a:p>
        </p:txBody>
      </p:sp>
      <p:sp>
        <p:nvSpPr>
          <p:cNvPr id="149" name="Google Shape;149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sk">
                <a:solidFill>
                  <a:schemeClr val="dk1"/>
                </a:solidFill>
              </a:rPr>
              <a:t>2007-2008 - Ekonomická kríza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sk">
                <a:solidFill>
                  <a:schemeClr val="dk1"/>
                </a:solidFill>
              </a:rPr>
              <a:t>2009 - Barack Obama sa stáva prezidentom USA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sk">
                <a:solidFill>
                  <a:schemeClr val="dk1"/>
                </a:solidFill>
              </a:rPr>
              <a:t>2011 - Valné zhromaždenie OSN 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sk">
                <a:solidFill>
                  <a:schemeClr val="dk1"/>
                </a:solidFill>
              </a:rPr>
              <a:t>transparentnosť, participácia, zúčtovateľnosť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sk">
                <a:solidFill>
                  <a:schemeClr val="dk1"/>
                </a:solidFill>
              </a:rPr>
              <a:t>snaha zmeniť kultúru vládnutia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sk">
                <a:solidFill>
                  <a:schemeClr val="dk1"/>
                </a:solidFill>
              </a:rPr>
              <a:t>2022 - Globálna stratégia 2023-2028 </a:t>
            </a:r>
            <a:endParaRPr sz="1300"/>
          </a:p>
        </p:txBody>
      </p:sp>
      <p:pic>
        <p:nvPicPr>
          <p:cNvPr id="150" name="Google Shape;150;p7" descr="Zdroj: https://cdn.webnoviny.sk/sites/32/2011/09/radicova-obama.jpg"/>
          <p:cNvPicPr preferRelativeResize="0"/>
          <p:nvPr/>
        </p:nvPicPr>
        <p:blipFill rotWithShape="1">
          <a:blip r:embed="rId3">
            <a:alphaModFix/>
          </a:blip>
          <a:srcRect l="45673" t="22528" r="26971"/>
          <a:stretch/>
        </p:blipFill>
        <p:spPr>
          <a:xfrm>
            <a:off x="7226375" y="1437575"/>
            <a:ext cx="1605924" cy="303467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7"/>
          <p:cNvSpPr txBox="1"/>
          <p:nvPr/>
        </p:nvSpPr>
        <p:spPr>
          <a:xfrm>
            <a:off x="7320975" y="4399825"/>
            <a:ext cx="1511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sk"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Zdroj: https://cdn.webnoviny.sk/sites/32/2011/09/radicova-obama.jpg</a:t>
            </a: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sk" sz="3220" b="1"/>
              <a:t>Prax</a:t>
            </a:r>
            <a:endParaRPr sz="3220" b="1"/>
          </a:p>
        </p:txBody>
      </p:sp>
      <p:sp>
        <p:nvSpPr>
          <p:cNvPr id="157" name="Google Shape;157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sk">
                <a:solidFill>
                  <a:schemeClr val="dk1"/>
                </a:solidFill>
              </a:rPr>
              <a:t>Čo sme už robili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sk">
                <a:solidFill>
                  <a:schemeClr val="dk1"/>
                </a:solidFill>
              </a:rPr>
              <a:t>Zverejňovanie zmlúv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sk">
                <a:solidFill>
                  <a:schemeClr val="dk1"/>
                </a:solidFill>
              </a:rPr>
              <a:t>Dátový portál data.gov.sk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sk">
                <a:solidFill>
                  <a:schemeClr val="dk1"/>
                </a:solidFill>
              </a:rPr>
              <a:t>Otvorené vzdelávanie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sk">
                <a:solidFill>
                  <a:schemeClr val="dk1"/>
                </a:solidFill>
              </a:rPr>
              <a:t>Otvorená veda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sk">
                <a:solidFill>
                  <a:schemeClr val="dk1"/>
                </a:solidFill>
              </a:rPr>
              <a:t>Čo robíme teraz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sk">
                <a:solidFill>
                  <a:schemeClr val="dk1"/>
                </a:solidFill>
              </a:rPr>
              <a:t>Whistlebloweri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sk">
                <a:solidFill>
                  <a:schemeClr val="dk1"/>
                </a:solidFill>
              </a:rPr>
              <a:t>Vzdelávanie k otvorenému vládnutiu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sk">
                <a:solidFill>
                  <a:schemeClr val="dk1"/>
                </a:solidFill>
              </a:rPr>
              <a:t>Prenos dobrej praxe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sk">
                <a:solidFill>
                  <a:schemeClr val="dk1"/>
                </a:solidFill>
              </a:rPr>
              <a:t>Dopad otvorených dát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sk">
                <a:solidFill>
                  <a:schemeClr val="dk1"/>
                </a:solidFill>
              </a:rPr>
              <a:t>Čo budeme robiť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sk">
                <a:solidFill>
                  <a:schemeClr val="dk1"/>
                </a:solidFill>
              </a:rPr>
              <a:t>Index otvoreného vládnutia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58" name="Google Shape;15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71600" y="0"/>
            <a:ext cx="572400" cy="57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8"/>
          <p:cNvPicPr preferRelativeResize="0"/>
          <p:nvPr/>
        </p:nvPicPr>
        <p:blipFill rotWithShape="1">
          <a:blip r:embed="rId4">
            <a:alphaModFix/>
          </a:blip>
          <a:srcRect l="40076" t="19627" r="3364"/>
          <a:stretch/>
        </p:blipFill>
        <p:spPr>
          <a:xfrm>
            <a:off x="5514350" y="1297963"/>
            <a:ext cx="2687677" cy="2547576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8"/>
          <p:cNvSpPr txBox="1"/>
          <p:nvPr/>
        </p:nvSpPr>
        <p:spPr>
          <a:xfrm>
            <a:off x="5514350" y="3845550"/>
            <a:ext cx="2722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sk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Zdroj: Videoart, konferencia ÚSV ROS “Na spolupráci záleží”, november 2022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170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sk" sz="2470" b="1"/>
              <a:t>Otvorené vládnutie a </a:t>
            </a:r>
            <a:endParaRPr sz="247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sk" sz="2470" b="1"/>
              <a:t>Vaša škola</a:t>
            </a:r>
            <a:endParaRPr sz="3620" b="1"/>
          </a:p>
        </p:txBody>
      </p:sp>
      <p:sp>
        <p:nvSpPr>
          <p:cNvPr id="166" name="Google Shape;166;p9"/>
          <p:cNvSpPr txBox="1">
            <a:spLocks noGrp="1"/>
          </p:cNvSpPr>
          <p:nvPr>
            <p:ph type="body" idx="1"/>
          </p:nvPr>
        </p:nvSpPr>
        <p:spPr>
          <a:xfrm>
            <a:off x="311700" y="1063800"/>
            <a:ext cx="5081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3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 sz="1700">
              <a:solidFill>
                <a:schemeClr val="dk1"/>
              </a:solidFill>
            </a:endParaRPr>
          </a:p>
        </p:txBody>
      </p:sp>
      <p:pic>
        <p:nvPicPr>
          <p:cNvPr id="167" name="Google Shape;16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2100" y="0"/>
            <a:ext cx="3661901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9"/>
          <p:cNvPicPr preferRelativeResize="0"/>
          <p:nvPr/>
        </p:nvPicPr>
        <p:blipFill rotWithShape="1">
          <a:blip r:embed="rId4">
            <a:alphaModFix/>
          </a:blip>
          <a:srcRect l="29367" t="14825" r="17469" b="24512"/>
          <a:stretch/>
        </p:blipFill>
        <p:spPr>
          <a:xfrm>
            <a:off x="311700" y="2047725"/>
            <a:ext cx="4477076" cy="255409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9"/>
          <p:cNvSpPr/>
          <p:nvPr/>
        </p:nvSpPr>
        <p:spPr>
          <a:xfrm>
            <a:off x="3950325" y="846500"/>
            <a:ext cx="1370400" cy="378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9"/>
          <p:cNvSpPr txBox="1"/>
          <p:nvPr/>
        </p:nvSpPr>
        <p:spPr>
          <a:xfrm>
            <a:off x="1788775" y="4601825"/>
            <a:ext cx="3000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sk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Zdroj: ÚSV ROS, workshop na TRUNI, november 2022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</Words>
  <Application>Microsoft Office PowerPoint</Application>
  <PresentationFormat>Prezentácia na obrazovke (16:9)</PresentationFormat>
  <Paragraphs>62</Paragraphs>
  <Slides>10</Slides>
  <Notes>10</Notes>
  <HiddenSlides>0</HiddenSlides>
  <MMClips>0</MMClips>
  <ScaleCrop>false</ScaleCrop>
  <HeadingPairs>
    <vt:vector size="6" baseType="variant">
      <vt:variant>
        <vt:lpstr>Použité písma</vt:lpstr>
      </vt:variant>
      <vt:variant>
        <vt:i4>1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2" baseType="lpstr">
      <vt:lpstr>Arial</vt:lpstr>
      <vt:lpstr>Simple Light</vt:lpstr>
      <vt:lpstr>Iniciatíva pre otvorené vládnutie na Slovensku </vt:lpstr>
      <vt:lpstr>Politologické okienko</vt:lpstr>
      <vt:lpstr>Politologické okienko</vt:lpstr>
      <vt:lpstr>Politologické okienko</vt:lpstr>
      <vt:lpstr>Politologické okienko</vt:lpstr>
      <vt:lpstr>Politologické okienko</vt:lpstr>
      <vt:lpstr>História OGP a základné princípy</vt:lpstr>
      <vt:lpstr>Prax</vt:lpstr>
      <vt:lpstr>Otvorené vládnutie a  Vaša škola</vt:lpstr>
      <vt:lpstr>Zdroje, ďalšie info, kontakty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Iniciatíva pre otvorené vládnutie na Slovensku </dc:title>
  <dc:creator>Jakub</dc:creator>
  <cp:lastModifiedBy>Jakub Adámek</cp:lastModifiedBy>
  <cp:revision>1</cp:revision>
  <dcterms:modified xsi:type="dcterms:W3CDTF">2023-03-08T14:36:18Z</dcterms:modified>
</cp:coreProperties>
</file>